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8" r:id="rId3"/>
    <p:sldId id="257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86480" autoAdjust="0"/>
  </p:normalViewPr>
  <p:slideViewPr>
    <p:cSldViewPr>
      <p:cViewPr varScale="1">
        <p:scale>
          <a:sx n="99" d="100"/>
          <a:sy n="99" d="100"/>
        </p:scale>
        <p:origin x="-36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-199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960229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F22D45-4561-41F8-80DF-AA37725ED01C}" type="datetimeFigureOut">
              <a:rPr lang="en-US" smtClean="0"/>
              <a:t>10/27/2013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099C8E-E3AF-41A8-9BE6-C0352A8EC9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8409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State only provides just over 60%</a:t>
            </a:r>
            <a:r>
              <a:rPr lang="en-US" baseline="0" dirty="0" smtClean="0"/>
              <a:t> of the costs to run the “Shoreline Model” of education.  Fully funding basic education would reduce the need for levy dollars to cover basic education.  With the cost of providing a basic education actually provided by the state levy funds collected could be used as it was first intended to enrich the education experience for every child.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099C8E-E3AF-41A8-9BE6-C0352A8EC91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5699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 run the “Shoreline Model” of education almost</a:t>
            </a:r>
            <a:r>
              <a:rPr lang="en-US" baseline="0" dirty="0" smtClean="0"/>
              <a:t> 86% of the whole budget goes to salaries and benefits for all the staffing needs.  The combined State and Federal funds received </a:t>
            </a:r>
            <a:r>
              <a:rPr lang="en-US" baseline="0" smtClean="0"/>
              <a:t>are 67</a:t>
            </a:r>
            <a:r>
              <a:rPr lang="en-US" baseline="0" dirty="0" smtClean="0"/>
              <a:t>% of the total budget.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099C8E-E3AF-41A8-9BE6-C0352A8EC91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5301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70%</a:t>
            </a:r>
            <a:r>
              <a:rPr lang="en-US" baseline="0" dirty="0" smtClean="0"/>
              <a:t> of the expenditures go directly to the classroom.  Funds are still needed to run the district, provide food services, transportation and carry out the maintenance and operations.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099C8E-E3AF-41A8-9BE6-C0352A8EC91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6440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099C8E-E3AF-41A8-9BE6-C0352A8EC91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6411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15CF4-0A2C-4920-B1BD-9729FF0363CF}" type="datetimeFigureOut">
              <a:rPr lang="en-US" smtClean="0"/>
              <a:t>10/27/2013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25F04-DC77-4E2F-A2C7-2930011E0A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99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15CF4-0A2C-4920-B1BD-9729FF0363CF}" type="datetimeFigureOut">
              <a:rPr lang="en-US" smtClean="0"/>
              <a:t>10/27/2013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25F04-DC77-4E2F-A2C7-2930011E0A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745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15CF4-0A2C-4920-B1BD-9729FF0363CF}" type="datetimeFigureOut">
              <a:rPr lang="en-US" smtClean="0"/>
              <a:t>10/27/2013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25F04-DC77-4E2F-A2C7-2930011E0A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366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15CF4-0A2C-4920-B1BD-9729FF0363CF}" type="datetimeFigureOut">
              <a:rPr lang="en-US" smtClean="0"/>
              <a:t>10/27/2013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25F04-DC77-4E2F-A2C7-2930011E0A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785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15CF4-0A2C-4920-B1BD-9729FF0363CF}" type="datetimeFigureOut">
              <a:rPr lang="en-US" smtClean="0"/>
              <a:t>10/27/2013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25F04-DC77-4E2F-A2C7-2930011E0A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205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15CF4-0A2C-4920-B1BD-9729FF0363CF}" type="datetimeFigureOut">
              <a:rPr lang="en-US" smtClean="0"/>
              <a:t>10/27/2013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25F04-DC77-4E2F-A2C7-2930011E0A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5217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15CF4-0A2C-4920-B1BD-9729FF0363CF}" type="datetimeFigureOut">
              <a:rPr lang="en-US" smtClean="0"/>
              <a:t>10/27/2013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25F04-DC77-4E2F-A2C7-2930011E0A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302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15CF4-0A2C-4920-B1BD-9729FF0363CF}" type="datetimeFigureOut">
              <a:rPr lang="en-US" smtClean="0"/>
              <a:t>10/27/2013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25F04-DC77-4E2F-A2C7-2930011E0A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775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15CF4-0A2C-4920-B1BD-9729FF0363CF}" type="datetimeFigureOut">
              <a:rPr lang="en-US" smtClean="0"/>
              <a:t>10/27/2013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25F04-DC77-4E2F-A2C7-2930011E0A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127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15CF4-0A2C-4920-B1BD-9729FF0363CF}" type="datetimeFigureOut">
              <a:rPr lang="en-US" smtClean="0"/>
              <a:t>10/27/2013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25F04-DC77-4E2F-A2C7-2930011E0A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972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15CF4-0A2C-4920-B1BD-9729FF0363CF}" type="datetimeFigureOut">
              <a:rPr lang="en-US" smtClean="0"/>
              <a:t>10/27/2013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25F04-DC77-4E2F-A2C7-2930011E0A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111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915CF4-0A2C-4920-B1BD-9729FF0363CF}" type="datetimeFigureOut">
              <a:rPr lang="en-US" smtClean="0"/>
              <a:t>10/27/2013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225F04-DC77-4E2F-A2C7-2930011E0A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118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685800" y="598513"/>
            <a:ext cx="7772400" cy="6195410"/>
            <a:chOff x="685800" y="598513"/>
            <a:chExt cx="7772400" cy="6195410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5800" y="1244844"/>
              <a:ext cx="7772400" cy="48996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" name="TextBox 3"/>
            <p:cNvSpPr txBox="1"/>
            <p:nvPr/>
          </p:nvSpPr>
          <p:spPr>
            <a:xfrm>
              <a:off x="1300163" y="598513"/>
              <a:ext cx="624363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General Fund Revenues By Source</a:t>
              </a:r>
            </a:p>
            <a:p>
              <a:pPr algn="ctr"/>
              <a:r>
                <a:rPr lang="en-US" b="1" dirty="0"/>
                <a:t>2013-14</a:t>
              </a:r>
              <a:endParaRPr lang="en-US" dirty="0"/>
            </a:p>
          </p:txBody>
        </p:sp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27629" y="6144491"/>
              <a:ext cx="1260661" cy="649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547481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495981" y="344269"/>
            <a:ext cx="8225473" cy="6315592"/>
            <a:chOff x="495981" y="344269"/>
            <a:chExt cx="8225473" cy="6315592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5981" y="995409"/>
              <a:ext cx="8225473" cy="4953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" name="TextBox 1"/>
            <p:cNvSpPr txBox="1"/>
            <p:nvPr/>
          </p:nvSpPr>
          <p:spPr>
            <a:xfrm>
              <a:off x="2475799" y="344269"/>
              <a:ext cx="38862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General Fund Expenditures by Object</a:t>
              </a:r>
            </a:p>
            <a:p>
              <a:pPr algn="ctr"/>
              <a:r>
                <a:rPr lang="en-US" b="1" dirty="0"/>
                <a:t>2013-14</a:t>
              </a:r>
              <a:endParaRPr lang="en-US" dirty="0"/>
            </a:p>
          </p:txBody>
        </p:sp>
        <p:pic>
          <p:nvPicPr>
            <p:cNvPr id="5" name="Picture 3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13524" y="5943600"/>
              <a:ext cx="1390388" cy="7162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4669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653811" y="533400"/>
            <a:ext cx="7804389" cy="6191250"/>
            <a:chOff x="653811" y="533400"/>
            <a:chExt cx="7804389" cy="6191250"/>
          </a:xfrm>
        </p:grpSpPr>
        <p:pic>
          <p:nvPicPr>
            <p:cNvPr id="3074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3811" y="1371600"/>
              <a:ext cx="7804389" cy="4648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" name="TextBox 1"/>
            <p:cNvSpPr txBox="1"/>
            <p:nvPr/>
          </p:nvSpPr>
          <p:spPr>
            <a:xfrm>
              <a:off x="2362200" y="533400"/>
              <a:ext cx="3810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General Fund Expenditures by Activity</a:t>
              </a:r>
            </a:p>
            <a:p>
              <a:pPr algn="ctr"/>
              <a:r>
                <a:rPr lang="en-US" b="1" dirty="0"/>
                <a:t>2013-14</a:t>
              </a:r>
              <a:endParaRPr lang="en-US" dirty="0"/>
            </a:p>
          </p:txBody>
        </p:sp>
        <p:pic>
          <p:nvPicPr>
            <p:cNvPr id="3075" name="Picture 3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71886" y="6019800"/>
              <a:ext cx="1368238" cy="704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477235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#1.  Education Programs, Operations and Maintenance Levy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Basic education programs not covered by state or federal funding:</a:t>
            </a:r>
          </a:p>
          <a:p>
            <a:pPr lvl="1"/>
            <a:r>
              <a:rPr lang="en-US" sz="2000" dirty="0" smtClean="0"/>
              <a:t>Nurses, Family Advocates, Librarians and instructional materials</a:t>
            </a:r>
          </a:p>
          <a:p>
            <a:pPr lvl="1"/>
            <a:endParaRPr lang="en-US" sz="1100" dirty="0" smtClean="0"/>
          </a:p>
          <a:p>
            <a:r>
              <a:rPr lang="en-US" sz="2400" dirty="0" smtClean="0"/>
              <a:t>Helps support:</a:t>
            </a:r>
          </a:p>
          <a:p>
            <a:pPr lvl="1"/>
            <a:r>
              <a:rPr lang="en-US" sz="2000" dirty="0" smtClean="0"/>
              <a:t>Smaller class sizes</a:t>
            </a:r>
          </a:p>
          <a:p>
            <a:pPr lvl="1"/>
            <a:r>
              <a:rPr lang="en-US" sz="2000" dirty="0" smtClean="0"/>
              <a:t>Special Education, Highly Capable, remedial and vocational programs</a:t>
            </a:r>
          </a:p>
          <a:p>
            <a:pPr lvl="1"/>
            <a:r>
              <a:rPr lang="en-US" sz="2000" dirty="0" smtClean="0"/>
              <a:t>Building maintenance, utilities</a:t>
            </a:r>
          </a:p>
          <a:p>
            <a:pPr lvl="1"/>
            <a:r>
              <a:rPr lang="en-US" sz="2000" dirty="0" smtClean="0"/>
              <a:t>Transportation</a:t>
            </a:r>
          </a:p>
          <a:p>
            <a:pPr lvl="1"/>
            <a:endParaRPr lang="en-US" sz="1100" dirty="0" smtClean="0"/>
          </a:p>
          <a:p>
            <a:pPr marL="400050"/>
            <a:r>
              <a:rPr lang="en-US" sz="2400" dirty="0" smtClean="0"/>
              <a:t>Supports extra-curricular student activities:</a:t>
            </a:r>
          </a:p>
          <a:p>
            <a:pPr marL="800100" lvl="1"/>
            <a:r>
              <a:rPr lang="en-US" sz="2000" dirty="0" smtClean="0"/>
              <a:t>Music, drama and athletics</a:t>
            </a:r>
          </a:p>
          <a:p>
            <a:pPr marL="514350" lvl="1" indent="0" algn="r">
              <a:buNone/>
            </a:pPr>
            <a:r>
              <a:rPr lang="en-US" sz="1050" dirty="0" smtClean="0"/>
              <a:t>From Shoreline School District </a:t>
            </a:r>
          </a:p>
          <a:p>
            <a:pPr marL="514350" lvl="1" indent="0" algn="r">
              <a:buNone/>
            </a:pPr>
            <a:r>
              <a:rPr lang="en-US" sz="1050" dirty="0" smtClean="0"/>
              <a:t>10/23/2013 press release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3382735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#2. Technology Improvements and Support</a:t>
            </a:r>
            <a:br>
              <a:rPr lang="en-US" sz="3200" dirty="0" smtClean="0"/>
            </a:br>
            <a:r>
              <a:rPr lang="en-US" sz="3200" dirty="0"/>
              <a:t>Capital Levy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Ongoing Technology needs:</a:t>
            </a:r>
          </a:p>
          <a:p>
            <a:endParaRPr lang="en-US" sz="800" dirty="0" smtClean="0"/>
          </a:p>
          <a:p>
            <a:pPr lvl="1"/>
            <a:r>
              <a:rPr lang="en-US" sz="2400" dirty="0" smtClean="0"/>
              <a:t>Student computers, </a:t>
            </a:r>
          </a:p>
          <a:p>
            <a:pPr lvl="1"/>
            <a:r>
              <a:rPr lang="en-US" sz="2400" dirty="0" smtClean="0"/>
              <a:t>Expanded online curriculum for classroom use</a:t>
            </a:r>
          </a:p>
          <a:p>
            <a:pPr lvl="1"/>
            <a:r>
              <a:rPr lang="en-US" sz="2400" dirty="0" smtClean="0"/>
              <a:t>Instructional specialists</a:t>
            </a:r>
          </a:p>
          <a:p>
            <a:pPr lvl="1"/>
            <a:r>
              <a:rPr lang="en-US" sz="2400" dirty="0" smtClean="0"/>
              <a:t>Equipment upgrades and replacement including lab &amp; library computers, printers, audio visual equipment.</a:t>
            </a:r>
          </a:p>
          <a:p>
            <a:pPr lvl="1"/>
            <a:r>
              <a:rPr lang="en-US" sz="2400" dirty="0" smtClean="0"/>
              <a:t>Professional development and training</a:t>
            </a:r>
          </a:p>
          <a:p>
            <a:pPr lvl="1"/>
            <a:r>
              <a:rPr lang="en-US" sz="2400" dirty="0" smtClean="0"/>
              <a:t>Server and network replacements and upgrades</a:t>
            </a:r>
          </a:p>
          <a:p>
            <a:pPr lvl="1"/>
            <a:r>
              <a:rPr lang="en-US" sz="2400" dirty="0" smtClean="0"/>
              <a:t>Subscriptions and virus/firewall protection</a:t>
            </a:r>
          </a:p>
          <a:p>
            <a:pPr lvl="1"/>
            <a:endParaRPr lang="en-US" sz="1100" dirty="0" smtClean="0"/>
          </a:p>
          <a:p>
            <a:pPr marL="514350" lvl="1" indent="0" algn="r">
              <a:buNone/>
            </a:pPr>
            <a:r>
              <a:rPr lang="en-US" sz="1000" dirty="0" smtClean="0"/>
              <a:t>From </a:t>
            </a:r>
            <a:r>
              <a:rPr lang="en-US" sz="1000" dirty="0"/>
              <a:t>Shoreline School District </a:t>
            </a:r>
          </a:p>
          <a:p>
            <a:pPr marL="514350" lvl="1" indent="0" algn="r">
              <a:buNone/>
            </a:pPr>
            <a:r>
              <a:rPr lang="en-US" sz="1000" dirty="0"/>
              <a:t>10/23/2013 press release</a:t>
            </a:r>
          </a:p>
          <a:p>
            <a:pPr lvl="1"/>
            <a:endParaRPr lang="en-US" sz="2400" dirty="0" smtClean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1722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293</Words>
  <Application>Microsoft Office PowerPoint</Application>
  <PresentationFormat>On-screen Show (4:3)</PresentationFormat>
  <Paragraphs>40</Paragraphs>
  <Slides>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#1.  Education Programs, Operations and Maintenance Levy</vt:lpstr>
      <vt:lpstr>#2. Technology Improvements and Support Capital Levy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Vance</dc:creator>
  <cp:lastModifiedBy>Vance</cp:lastModifiedBy>
  <cp:revision>9</cp:revision>
  <dcterms:created xsi:type="dcterms:W3CDTF">2013-10-25T22:51:49Z</dcterms:created>
  <dcterms:modified xsi:type="dcterms:W3CDTF">2013-10-28T04:18:19Z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